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2" r:id="rId12"/>
    <p:sldId id="259" r:id="rId13"/>
    <p:sldId id="263" r:id="rId14"/>
    <p:sldId id="260" r:id="rId15"/>
    <p:sldId id="264" r:id="rId16"/>
    <p:sldId id="261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4D40AE-D133-4D1A-BCDF-DEE62786FD35}" type="datetimeFigureOut">
              <a:rPr lang="pt-BR" smtClean="0"/>
              <a:pPr/>
              <a:t>17/05/2012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0F5E63-1599-4CF9-9149-B75B5EA113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600200"/>
          </a:xfrm>
        </p:spPr>
        <p:txBody>
          <a:bodyPr>
            <a:no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Affirmative</a:t>
            </a:r>
            <a:endParaRPr lang="pt-BR" sz="40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pt-BR" sz="40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</a:t>
            </a:r>
            <a:endParaRPr lang="pt-BR" sz="40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pt-BR" sz="40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Interrogative</a:t>
            </a:r>
            <a:endParaRPr lang="pt-BR" sz="4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err="1" smtClean="0"/>
              <a:t>Verb</a:t>
            </a:r>
            <a:r>
              <a:rPr lang="pt-BR" sz="6000" dirty="0" smtClean="0"/>
              <a:t> To </a:t>
            </a:r>
            <a:r>
              <a:rPr lang="pt-BR" sz="6000" dirty="0" err="1" smtClean="0"/>
              <a:t>Be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 err="1" smtClean="0"/>
              <a:t>They</a:t>
            </a:r>
            <a:r>
              <a:rPr lang="pt-BR" sz="6000" dirty="0" smtClean="0"/>
              <a:t> </a:t>
            </a:r>
            <a:r>
              <a:rPr lang="pt-BR" sz="6000" dirty="0" smtClean="0">
                <a:solidFill>
                  <a:srgbClr val="0000FF"/>
                </a:solidFill>
              </a:rPr>
              <a:t>are</a:t>
            </a:r>
            <a:r>
              <a:rPr lang="pt-BR" sz="6000" dirty="0" smtClean="0"/>
              <a:t> brothers.</a:t>
            </a:r>
            <a:endParaRPr lang="pt-BR" sz="6000" dirty="0"/>
          </a:p>
        </p:txBody>
      </p:sp>
      <p:pic>
        <p:nvPicPr>
          <p:cNvPr id="37890" name="Picture 2" descr="http://wp.clicrbs.com.br/atlantidacriciuma/files/2012/03/Jonas-Brothers-Divulga%C3%A7%C3%A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Affirmative</a:t>
            </a:r>
            <a:r>
              <a:rPr lang="pt-BR" sz="4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Sentences</a:t>
            </a:r>
            <a:endParaRPr lang="pt-BR" sz="4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from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Brazil</a:t>
            </a:r>
            <a:r>
              <a:rPr lang="pt-BR" sz="3600" b="1" dirty="0" smtClean="0"/>
              <a:t>.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b="1" dirty="0" err="1" smtClean="0"/>
              <a:t>You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smtClean="0"/>
              <a:t>a </a:t>
            </a:r>
            <a:r>
              <a:rPr lang="pt-BR" sz="3600" b="1" dirty="0" err="1" smtClean="0"/>
              <a:t>student</a:t>
            </a:r>
            <a:r>
              <a:rPr lang="pt-BR" sz="3600" b="1" dirty="0" smtClean="0"/>
              <a:t>.</a:t>
            </a:r>
          </a:p>
          <a:p>
            <a:r>
              <a:rPr lang="pt-BR" sz="3600" b="1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 </a:t>
            </a:r>
            <a:r>
              <a:rPr lang="pt-BR" sz="3600" b="1" dirty="0" err="1" smtClean="0"/>
              <a:t>intelligent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She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/>
              <a:t>Japanese</a:t>
            </a:r>
            <a:r>
              <a:rPr lang="pt-BR" sz="3600" b="1" dirty="0" smtClean="0"/>
              <a:t>.</a:t>
            </a:r>
          </a:p>
          <a:p>
            <a:r>
              <a:rPr lang="pt-BR" sz="3600" b="1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/>
              <a:t>difficult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We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/>
              <a:t>Brazilian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You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/>
              <a:t>students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They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/>
              <a:t>from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England</a:t>
            </a:r>
            <a:r>
              <a:rPr lang="pt-BR" sz="3600" b="1" dirty="0" smtClean="0"/>
              <a:t>.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Affirmative</a:t>
            </a:r>
            <a:r>
              <a:rPr lang="pt-BR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Form</a:t>
            </a:r>
            <a:r>
              <a:rPr lang="pt-BR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and</a:t>
            </a:r>
            <a:r>
              <a:rPr lang="pt-BR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Contracted</a:t>
            </a:r>
            <a:r>
              <a:rPr lang="pt-BR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Form</a:t>
            </a:r>
            <a:endParaRPr lang="pt-BR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r>
              <a:rPr lang="pt-BR" sz="3600" b="1" dirty="0" smtClean="0"/>
              <a:t>               / </a:t>
            </a:r>
            <a:r>
              <a:rPr lang="pt-BR" sz="3600" b="1" dirty="0" err="1" smtClean="0"/>
              <a:t>I</a:t>
            </a:r>
            <a:r>
              <a:rPr lang="pt-BR" sz="3600" b="1" dirty="0" err="1" smtClean="0">
                <a:solidFill>
                  <a:srgbClr val="0000FF"/>
                </a:solidFill>
              </a:rPr>
              <a:t>’m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        </a:t>
            </a:r>
            <a:r>
              <a:rPr lang="pt-BR" sz="3600" b="1" dirty="0" smtClean="0"/>
              <a:t>/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You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             </a:t>
            </a:r>
            <a:r>
              <a:rPr lang="pt-BR" sz="3600" b="1" dirty="0" smtClean="0"/>
              <a:t>/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He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She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           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She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              </a:t>
            </a:r>
            <a:r>
              <a:rPr lang="pt-BR" sz="3600" b="1" dirty="0" smtClean="0"/>
              <a:t> / </a:t>
            </a:r>
            <a:r>
              <a:rPr lang="pt-BR" sz="3600" b="1" dirty="0" err="1" smtClean="0"/>
              <a:t>It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We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       </a:t>
            </a:r>
            <a:r>
              <a:rPr lang="pt-BR" sz="3600" b="1" dirty="0" smtClean="0"/>
              <a:t> / </a:t>
            </a:r>
            <a:r>
              <a:rPr lang="pt-BR" sz="3600" b="1" dirty="0" err="1" smtClean="0"/>
              <a:t>We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      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You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They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    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They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936104"/>
          </a:xfrm>
        </p:spPr>
        <p:txBody>
          <a:bodyPr>
            <a:noAutofit/>
          </a:bodyPr>
          <a:lstStyle/>
          <a:p>
            <a:pPr algn="ctr"/>
            <a:r>
              <a:rPr lang="pt-BR" sz="36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Affirmative</a:t>
            </a:r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Sentences</a:t>
            </a:r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pt-BR" sz="36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Contracted</a:t>
            </a:r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Forms</a:t>
            </a:r>
            <a:endParaRPr lang="pt-BR" sz="36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b="1" dirty="0" err="1" smtClean="0"/>
              <a:t>I’</a:t>
            </a:r>
            <a:r>
              <a:rPr lang="pt-BR" sz="3600" b="1" dirty="0" err="1" smtClean="0">
                <a:solidFill>
                  <a:srgbClr val="0000FF"/>
                </a:solidFill>
              </a:rPr>
              <a:t>m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from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Brazil</a:t>
            </a:r>
            <a:r>
              <a:rPr lang="pt-BR" sz="3600" b="1" dirty="0" smtClean="0"/>
              <a:t>.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b="1" dirty="0" err="1" smtClean="0"/>
              <a:t>You’</a:t>
            </a:r>
            <a:r>
              <a:rPr lang="pt-BR" sz="3600" b="1" dirty="0" err="1" smtClean="0">
                <a:solidFill>
                  <a:srgbClr val="0000FF"/>
                </a:solidFill>
              </a:rPr>
              <a:t>re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smtClean="0"/>
              <a:t>a </a:t>
            </a:r>
            <a:r>
              <a:rPr lang="pt-BR" sz="3600" b="1" dirty="0" err="1" smtClean="0"/>
              <a:t>student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He’</a:t>
            </a:r>
            <a:r>
              <a:rPr lang="pt-BR" sz="3600" b="1" dirty="0" err="1" smtClean="0">
                <a:solidFill>
                  <a:srgbClr val="0000FF"/>
                </a:solidFill>
              </a:rPr>
              <a:t>s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intelligent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She’</a:t>
            </a:r>
            <a:r>
              <a:rPr lang="pt-BR" sz="3600" b="1" dirty="0" err="1" smtClean="0">
                <a:solidFill>
                  <a:srgbClr val="0000FF"/>
                </a:solidFill>
              </a:rPr>
              <a:t>s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Japanese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It’</a:t>
            </a:r>
            <a:r>
              <a:rPr lang="pt-BR" sz="3600" b="1" dirty="0" err="1" smtClean="0">
                <a:solidFill>
                  <a:srgbClr val="0000FF"/>
                </a:solidFill>
              </a:rPr>
              <a:t>s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difficult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We’</a:t>
            </a:r>
            <a:r>
              <a:rPr lang="pt-BR" sz="3600" b="1" dirty="0" err="1" smtClean="0">
                <a:solidFill>
                  <a:srgbClr val="0000FF"/>
                </a:solidFill>
              </a:rPr>
              <a:t>re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Brazilian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You’</a:t>
            </a:r>
            <a:r>
              <a:rPr lang="pt-BR" sz="3600" b="1" dirty="0" err="1" smtClean="0">
                <a:solidFill>
                  <a:srgbClr val="0000FF"/>
                </a:solidFill>
              </a:rPr>
              <a:t>re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students</a:t>
            </a:r>
            <a:r>
              <a:rPr lang="pt-BR" sz="3600" b="1" dirty="0" smtClean="0"/>
              <a:t>.</a:t>
            </a:r>
          </a:p>
          <a:p>
            <a:r>
              <a:rPr lang="pt-BR" sz="3600" b="1" dirty="0" err="1" smtClean="0"/>
              <a:t>They’</a:t>
            </a:r>
            <a:r>
              <a:rPr lang="pt-BR" sz="3600" b="1" dirty="0" err="1" smtClean="0">
                <a:solidFill>
                  <a:srgbClr val="0000FF"/>
                </a:solidFill>
              </a:rPr>
              <a:t>re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/>
              <a:t>from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England</a:t>
            </a:r>
            <a:r>
              <a:rPr lang="pt-BR" sz="3600" b="1" dirty="0" smtClean="0"/>
              <a:t>.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</a:t>
            </a:r>
            <a:r>
              <a:rPr lang="pt-B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Form</a:t>
            </a:r>
            <a:endParaRPr lang="pt-B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err="1" smtClean="0"/>
              <a:t>She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We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0000FF"/>
                </a:solidFill>
              </a:rPr>
              <a:t>       </a:t>
            </a:r>
          </a:p>
          <a:p>
            <a:r>
              <a:rPr lang="pt-BR" sz="3600" dirty="0" err="1" smtClean="0"/>
              <a:t>They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</a:t>
            </a:r>
            <a:r>
              <a:rPr lang="pt-B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Sentences</a:t>
            </a:r>
            <a:endParaRPr lang="pt-BR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from</a:t>
            </a:r>
            <a:r>
              <a:rPr lang="pt-BR" sz="3600" dirty="0" smtClean="0"/>
              <a:t> Argentina.</a:t>
            </a:r>
            <a:endParaRPr lang="pt-BR" sz="3600" b="1" dirty="0" smtClean="0"/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smtClean="0"/>
              <a:t>a </a:t>
            </a:r>
            <a:r>
              <a:rPr lang="pt-BR" sz="3600" dirty="0" err="1" smtClean="0"/>
              <a:t>student</a:t>
            </a:r>
            <a:r>
              <a:rPr lang="pt-BR" sz="3600" dirty="0" smtClean="0"/>
              <a:t>.</a:t>
            </a:r>
          </a:p>
          <a:p>
            <a:r>
              <a:rPr lang="pt-BR" sz="3600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Canadian</a:t>
            </a:r>
            <a:r>
              <a:rPr lang="pt-BR" sz="3600" dirty="0" smtClean="0"/>
              <a:t>.</a:t>
            </a:r>
          </a:p>
          <a:p>
            <a:r>
              <a:rPr lang="pt-BR" sz="3600" dirty="0" err="1" smtClean="0"/>
              <a:t>She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Spanish</a:t>
            </a:r>
            <a:r>
              <a:rPr lang="pt-BR" sz="3600" dirty="0" smtClean="0"/>
              <a:t>.</a:t>
            </a:r>
          </a:p>
          <a:p>
            <a:r>
              <a:rPr lang="pt-BR" sz="3600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beautiful</a:t>
            </a:r>
            <a:r>
              <a:rPr lang="pt-BR" sz="3600" dirty="0" smtClean="0"/>
              <a:t>.</a:t>
            </a:r>
          </a:p>
          <a:p>
            <a:r>
              <a:rPr lang="pt-BR" sz="3600" dirty="0" err="1" smtClean="0"/>
              <a:t>We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friends</a:t>
            </a:r>
            <a:r>
              <a:rPr lang="pt-BR" sz="3600" dirty="0" smtClean="0"/>
              <a:t>.</a:t>
            </a: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dirty="0" err="1" smtClean="0"/>
              <a:t>from</a:t>
            </a:r>
            <a:r>
              <a:rPr lang="pt-BR" sz="3600" dirty="0" smtClean="0"/>
              <a:t> </a:t>
            </a:r>
            <a:r>
              <a:rPr lang="pt-BR" sz="3600" dirty="0" err="1" smtClean="0"/>
              <a:t>this</a:t>
            </a:r>
            <a:r>
              <a:rPr lang="pt-BR" sz="3600" dirty="0" smtClean="0"/>
              <a:t> </a:t>
            </a:r>
            <a:r>
              <a:rPr lang="pt-BR" sz="3600" dirty="0" err="1" smtClean="0"/>
              <a:t>class</a:t>
            </a:r>
            <a:r>
              <a:rPr lang="pt-BR" sz="3600" dirty="0" smtClean="0"/>
              <a:t>.</a:t>
            </a:r>
          </a:p>
          <a:p>
            <a:r>
              <a:rPr lang="pt-BR" sz="3600" dirty="0" err="1" smtClean="0"/>
              <a:t>They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err="1" smtClean="0"/>
              <a:t>my</a:t>
            </a:r>
            <a:r>
              <a:rPr lang="pt-BR" sz="3600" dirty="0" smtClean="0"/>
              <a:t> brothers.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Negative</a:t>
            </a:r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Form</a:t>
            </a:r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and</a:t>
            </a:r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Contracted</a:t>
            </a:r>
            <a:r>
              <a:rPr lang="pt-BR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Forms</a:t>
            </a:r>
            <a:endParaRPr lang="pt-B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96944" cy="5077544"/>
          </a:xfrm>
        </p:spPr>
        <p:txBody>
          <a:bodyPr>
            <a:noAutofit/>
          </a:bodyPr>
          <a:lstStyle/>
          <a:p>
            <a:r>
              <a:rPr lang="pt-BR" sz="3600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I</a:t>
            </a:r>
            <a:r>
              <a:rPr lang="pt-BR" sz="3600" b="1" dirty="0" err="1" smtClean="0">
                <a:solidFill>
                  <a:srgbClr val="0000FF"/>
                </a:solidFill>
              </a:rPr>
              <a:t>’m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You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You</a:t>
            </a:r>
            <a:r>
              <a:rPr lang="pt-BR" sz="3600" b="1" dirty="0" smtClean="0"/>
              <a:t> </a:t>
            </a:r>
            <a:r>
              <a:rPr lang="pt-BR" sz="3600" b="1" dirty="0" err="1" smtClean="0">
                <a:solidFill>
                  <a:srgbClr val="0000FF"/>
                </a:solidFill>
              </a:rPr>
              <a:t>are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He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He </a:t>
            </a:r>
            <a:r>
              <a:rPr lang="pt-BR" sz="3600" b="1" dirty="0" err="1" smtClean="0">
                <a:solidFill>
                  <a:srgbClr val="0000FF"/>
                </a:solidFill>
              </a:rPr>
              <a:t>is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err="1" smtClean="0"/>
              <a:t>She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She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She</a:t>
            </a:r>
            <a:r>
              <a:rPr lang="pt-BR" sz="3600" b="1" dirty="0" smtClean="0"/>
              <a:t> </a:t>
            </a:r>
            <a:r>
              <a:rPr lang="pt-BR" sz="3600" b="1" dirty="0" err="1" smtClean="0">
                <a:solidFill>
                  <a:srgbClr val="0000FF"/>
                </a:solidFill>
              </a:rPr>
              <a:t>is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It</a:t>
            </a:r>
            <a:r>
              <a:rPr lang="pt-BR" sz="3600" b="1" dirty="0" err="1" smtClean="0">
                <a:solidFill>
                  <a:srgbClr val="0000FF"/>
                </a:solidFill>
              </a:rPr>
              <a:t>’s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It </a:t>
            </a:r>
            <a:r>
              <a:rPr lang="pt-BR" sz="3600" b="1" dirty="0" err="1" smtClean="0">
                <a:solidFill>
                  <a:srgbClr val="0000FF"/>
                </a:solidFill>
              </a:rPr>
              <a:t>is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We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  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We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We</a:t>
            </a:r>
            <a:r>
              <a:rPr lang="pt-BR" sz="3600" b="1" dirty="0" smtClean="0"/>
              <a:t> </a:t>
            </a:r>
            <a:r>
              <a:rPr lang="pt-BR" sz="3600" b="1" dirty="0" err="1" smtClean="0">
                <a:solidFill>
                  <a:srgbClr val="0000FF"/>
                </a:solidFill>
              </a:rPr>
              <a:t>are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0000FF"/>
                </a:solidFill>
              </a:rPr>
              <a:t>  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You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0000FF"/>
                </a:solidFill>
              </a:rPr>
              <a:t>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You</a:t>
            </a:r>
            <a:r>
              <a:rPr lang="pt-BR" sz="3600" b="1" dirty="0" smtClean="0"/>
              <a:t> </a:t>
            </a:r>
            <a:r>
              <a:rPr lang="pt-BR" sz="3600" b="1" dirty="0" err="1" smtClean="0">
                <a:solidFill>
                  <a:srgbClr val="0000FF"/>
                </a:solidFill>
              </a:rPr>
              <a:t>are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dirty="0" err="1" smtClean="0"/>
              <a:t>They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   </a:t>
            </a:r>
            <a:r>
              <a:rPr lang="pt-BR" sz="3600" b="1" dirty="0" smtClean="0"/>
              <a:t>/</a:t>
            </a:r>
            <a:r>
              <a:rPr lang="pt-BR" sz="3600" b="1" dirty="0" err="1" smtClean="0"/>
              <a:t>They</a:t>
            </a:r>
            <a:r>
              <a:rPr lang="pt-BR" sz="3600" b="1" dirty="0" err="1" smtClean="0">
                <a:solidFill>
                  <a:srgbClr val="0000FF"/>
                </a:solidFill>
              </a:rPr>
              <a:t>’re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err="1" smtClean="0">
                <a:solidFill>
                  <a:srgbClr val="FF0000"/>
                </a:solidFill>
              </a:rPr>
              <a:t>not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/>
              <a:t>/ </a:t>
            </a:r>
            <a:r>
              <a:rPr lang="pt-BR" sz="3600" b="1" dirty="0" err="1" smtClean="0"/>
              <a:t>They</a:t>
            </a:r>
            <a:r>
              <a:rPr lang="pt-BR" sz="3600" b="1" dirty="0" smtClean="0"/>
              <a:t> </a:t>
            </a:r>
            <a:r>
              <a:rPr lang="pt-BR" sz="3600" b="1" dirty="0" err="1" smtClean="0">
                <a:solidFill>
                  <a:srgbClr val="0000FF"/>
                </a:solidFill>
              </a:rPr>
              <a:t>are</a:t>
            </a:r>
            <a:r>
              <a:rPr lang="pt-BR" sz="3600" b="1" dirty="0" err="1" smtClean="0">
                <a:solidFill>
                  <a:srgbClr val="FF0000"/>
                </a:solidFill>
              </a:rPr>
              <a:t>n’t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CC00CC"/>
                </a:solidFill>
                <a:latin typeface="Albertus Extra Bold" pitchFamily="34" charset="0"/>
              </a:rPr>
              <a:t>Interrogative</a:t>
            </a:r>
            <a:r>
              <a:rPr lang="pt-BR" dirty="0" smtClean="0">
                <a:solidFill>
                  <a:srgbClr val="CC00CC"/>
                </a:solidFill>
                <a:latin typeface="Albertus Extra Bold" pitchFamily="34" charset="0"/>
              </a:rPr>
              <a:t> </a:t>
            </a:r>
            <a:r>
              <a:rPr lang="pt-BR" dirty="0" err="1" smtClean="0">
                <a:solidFill>
                  <a:srgbClr val="CC00CC"/>
                </a:solidFill>
                <a:latin typeface="Albertus Extra Bold" pitchFamily="34" charset="0"/>
              </a:rPr>
              <a:t>Form</a:t>
            </a:r>
            <a:endParaRPr lang="pt-BR" dirty="0">
              <a:solidFill>
                <a:srgbClr val="CC00CC"/>
              </a:solidFill>
              <a:latin typeface="Albertus Extra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6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Am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I?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he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it?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r>
              <a:rPr lang="pt-BR" sz="36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they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?</a:t>
            </a:r>
            <a:endParaRPr lang="pt-B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3968" y="1700808"/>
            <a:ext cx="3816424" cy="18158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To </a:t>
            </a:r>
            <a:r>
              <a:rPr lang="pt-BR" sz="2800" dirty="0" err="1" smtClean="0"/>
              <a:t>make</a:t>
            </a:r>
            <a:r>
              <a:rPr lang="pt-BR" sz="2800" dirty="0" smtClean="0"/>
              <a:t> </a:t>
            </a:r>
            <a:r>
              <a:rPr lang="pt-BR" sz="2800" dirty="0" err="1" smtClean="0"/>
              <a:t>questions</a:t>
            </a:r>
            <a:r>
              <a:rPr lang="pt-BR" sz="2800" dirty="0" smtClean="0"/>
              <a:t> in </a:t>
            </a:r>
            <a:r>
              <a:rPr lang="pt-BR" sz="2800" dirty="0" err="1" smtClean="0"/>
              <a:t>English</a:t>
            </a:r>
            <a:r>
              <a:rPr lang="pt-BR" sz="2800" dirty="0" smtClean="0"/>
              <a:t> it is </a:t>
            </a:r>
            <a:r>
              <a:rPr lang="pt-BR" sz="2800" dirty="0" err="1" smtClean="0"/>
              <a:t>necessary</a:t>
            </a:r>
            <a:r>
              <a:rPr lang="pt-BR" sz="2800" dirty="0" smtClean="0"/>
              <a:t> to use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b="1" i="1" dirty="0" err="1" smtClean="0">
                <a:solidFill>
                  <a:srgbClr val="0000FF"/>
                </a:solidFill>
              </a:rPr>
              <a:t>inversion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subject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pronoun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verb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0000FF"/>
                </a:solidFill>
              </a:rPr>
              <a:t>to </a:t>
            </a:r>
            <a:r>
              <a:rPr lang="pt-BR" sz="2800" dirty="0" err="1" smtClean="0">
                <a:solidFill>
                  <a:srgbClr val="0000FF"/>
                </a:solidFill>
              </a:rPr>
              <a:t>be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YOU </a:t>
            </a:r>
            <a:endParaRPr lang="pt-BR" sz="5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1216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ARE </a:t>
            </a:r>
            <a:endParaRPr lang="pt-BR" sz="5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68344" y="393305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/>
              <a:t>?</a:t>
            </a:r>
            <a:endParaRPr lang="pt-B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5104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6 -0.01482 L -0.2033 -0.01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5" grpId="1"/>
      <p:bldP spid="6" grpId="0"/>
      <p:bldP spid="6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7772400" cy="4572000"/>
          </a:xfrm>
        </p:spPr>
        <p:txBody>
          <a:bodyPr>
            <a:noAutofit/>
          </a:bodyPr>
          <a:lstStyle/>
          <a:p>
            <a:pPr algn="ctr"/>
            <a:r>
              <a:rPr lang="pt-BR" sz="40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Am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right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?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153118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92080" y="2564904"/>
            <a:ext cx="3528392" cy="1231106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aren’t</a:t>
            </a:r>
            <a:endParaRPr lang="pt-BR" sz="2800" dirty="0" smtClean="0">
              <a:latin typeface="Aharoni" pitchFamily="2" charset="-79"/>
              <a:cs typeface="Aharoni" pitchFamily="2" charset="-79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2780928"/>
            <a:ext cx="3528392" cy="923330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are.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1398637" cy="163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pt-BR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err="1" smtClean="0">
                <a:latin typeface="Aharoni" pitchFamily="2" charset="-79"/>
                <a:cs typeface="Aharoni" pitchFamily="2" charset="-79"/>
              </a:rPr>
              <a:t>American</a:t>
            </a:r>
            <a:r>
              <a:rPr lang="pt-BR" sz="4400" dirty="0" smtClean="0">
                <a:latin typeface="Aharoni" pitchFamily="2" charset="-79"/>
                <a:cs typeface="Aharoni" pitchFamily="2" charset="-79"/>
              </a:rPr>
              <a:t>?</a:t>
            </a:r>
            <a:br>
              <a:rPr lang="pt-BR" sz="4400" dirty="0" smtClean="0">
                <a:latin typeface="Aharoni" pitchFamily="2" charset="-79"/>
                <a:cs typeface="Aharoni" pitchFamily="2" charset="-79"/>
              </a:rPr>
            </a:br>
            <a:endParaRPr lang="pt-BR" sz="4400" dirty="0"/>
          </a:p>
        </p:txBody>
      </p:sp>
      <p:pic>
        <p:nvPicPr>
          <p:cNvPr id="1026" name="Picture 2" descr="http://t1.ftcdn.net/jpg/00/23/49/08/400_F_23490880_p0MQzSL0xlGQLpdPATLGZhr37PFkgK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686819" cy="320814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043608" y="2204864"/>
            <a:ext cx="2736304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Yes, I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am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http://image1.masterfile.com/em_w/04/33/26/400-0433268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158630" cy="415863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796136" y="1916832"/>
            <a:ext cx="3024336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I’m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772400" cy="940966"/>
          </a:xfrm>
        </p:spPr>
        <p:txBody>
          <a:bodyPr>
            <a:normAutofit/>
          </a:bodyPr>
          <a:lstStyle/>
          <a:p>
            <a:pPr algn="ctr"/>
            <a:r>
              <a:rPr lang="pt-BR" b="1" dirty="0" err="1" smtClean="0">
                <a:solidFill>
                  <a:srgbClr val="FF0000"/>
                </a:solidFill>
              </a:rPr>
              <a:t>Subject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Pronouns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619672" y="1268760"/>
            <a:ext cx="7772400" cy="529356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4000" dirty="0" smtClean="0"/>
              <a:t>I</a:t>
            </a:r>
          </a:p>
          <a:p>
            <a:pPr algn="ctr"/>
            <a:r>
              <a:rPr lang="pt-BR" sz="4000" dirty="0" err="1" smtClean="0"/>
              <a:t>You</a:t>
            </a:r>
            <a:endParaRPr lang="pt-BR" sz="4000" dirty="0" smtClean="0"/>
          </a:p>
          <a:p>
            <a:pPr algn="ctr"/>
            <a:r>
              <a:rPr lang="pt-BR" sz="4000" dirty="0" smtClean="0"/>
              <a:t>He</a:t>
            </a:r>
          </a:p>
          <a:p>
            <a:pPr algn="ctr"/>
            <a:r>
              <a:rPr lang="pt-BR" sz="4000" dirty="0" err="1" smtClean="0"/>
              <a:t>She</a:t>
            </a:r>
            <a:endParaRPr lang="pt-BR" sz="4000" dirty="0" smtClean="0"/>
          </a:p>
          <a:p>
            <a:pPr algn="ctr"/>
            <a:r>
              <a:rPr lang="pt-BR" sz="4000" dirty="0" smtClean="0"/>
              <a:t>It</a:t>
            </a:r>
          </a:p>
          <a:p>
            <a:pPr algn="ctr"/>
            <a:r>
              <a:rPr lang="pt-BR" sz="4000" dirty="0" err="1" smtClean="0"/>
              <a:t>We</a:t>
            </a:r>
            <a:endParaRPr lang="pt-BR" sz="4000" dirty="0" smtClean="0"/>
          </a:p>
          <a:p>
            <a:pPr algn="ctr"/>
            <a:r>
              <a:rPr lang="pt-BR" sz="4000" dirty="0" err="1" smtClean="0"/>
              <a:t>You</a:t>
            </a:r>
            <a:endParaRPr lang="pt-BR" sz="4000" dirty="0" smtClean="0"/>
          </a:p>
          <a:p>
            <a:pPr algn="ctr"/>
            <a:r>
              <a:rPr lang="pt-BR" sz="4000" dirty="0" err="1" smtClean="0"/>
              <a:t>They</a:t>
            </a:r>
            <a:endParaRPr lang="pt-BR" sz="40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2636912"/>
            <a:ext cx="3528392" cy="2246769"/>
          </a:xfrm>
          <a:prstGeom prst="rect">
            <a:avLst/>
          </a:prstGeom>
          <a:solidFill>
            <a:srgbClr val="FFFF66"/>
          </a:solidFill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let’s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Pronouns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But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don’t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forget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verb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cima 4"/>
          <p:cNvSpPr/>
          <p:nvPr/>
        </p:nvSpPr>
        <p:spPr>
          <a:xfrm rot="2898164">
            <a:off x="2676012" y="768238"/>
            <a:ext cx="842108" cy="18569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27584" y="620688"/>
            <a:ext cx="77724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0000FF"/>
                </a:solidFill>
                <a:latin typeface="Aharoni" pitchFamily="2" charset="-79"/>
                <a:ea typeface="+mj-ea"/>
                <a:cs typeface="Aharoni" pitchFamily="2" charset="-79"/>
              </a:rPr>
              <a:t>Is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he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married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1.bp.blogspot.com/-5mP4DFC8gQM/Tg6bKYgOvMI/AAAAAAAAB-Q/zQW6VRBHoFo/s1600/Wedding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2538562" cy="259228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83568" y="2420888"/>
            <a:ext cx="2736304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is.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92080" y="1988840"/>
            <a:ext cx="3528392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is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isn’t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4" name="Picture 4" descr="http://gottobecreative.com/images/ManCartoonBlk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29000"/>
            <a:ext cx="167369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404664"/>
            <a:ext cx="77724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0000FF"/>
                </a:solidFill>
                <a:latin typeface="Aharoni" pitchFamily="2" charset="-79"/>
                <a:ea typeface="+mj-ea"/>
                <a:cs typeface="Aharoni" pitchFamily="2" charset="-79"/>
              </a:rPr>
              <a:t>Is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she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a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teacher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www.clipproject.info/Cliparts_Free/Berufe_Free/Clipart-Cartoon-Design-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77444" cy="394487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11560" y="2132856"/>
            <a:ext cx="2736304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is.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8" name="Picture 4" descr="http://justimagine.com/wp-content/uploads/2010/11/doc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1944216" cy="332974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932040" y="1484784"/>
            <a:ext cx="3744416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is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isn’t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404664"/>
            <a:ext cx="77724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 smtClean="0">
                <a:solidFill>
                  <a:srgbClr val="0000FF"/>
                </a:solidFill>
                <a:latin typeface="Aharoni" pitchFamily="2" charset="-79"/>
                <a:ea typeface="+mj-ea"/>
                <a:cs typeface="Aharoni" pitchFamily="2" charset="-79"/>
              </a:rPr>
              <a:t>Is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it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difficult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www.colourbox.com/preview/2097925-263920-simple-math-example-with-numbers-on-the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3707904" cy="2464212"/>
          </a:xfrm>
          <a:prstGeom prst="rect">
            <a:avLst/>
          </a:prstGeom>
          <a:noFill/>
        </p:spPr>
      </p:pic>
      <p:pic>
        <p:nvPicPr>
          <p:cNvPr id="27652" name="Picture 4" descr="http://www.psychologytoday.com/files/u701/math_400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2857500" cy="28575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15616" y="1844824"/>
            <a:ext cx="2736304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Yes, it is.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8064" y="2348880"/>
            <a:ext cx="3744416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it is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it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isn’t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55576" y="404664"/>
            <a:ext cx="77724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noProof="0" dirty="0" smtClean="0">
                <a:solidFill>
                  <a:srgbClr val="0000FF"/>
                </a:solidFill>
                <a:latin typeface="Aharoni" pitchFamily="2" charset="-79"/>
                <a:ea typeface="+mj-ea"/>
                <a:cs typeface="Aharoni" pitchFamily="2" charset="-79"/>
              </a:rPr>
              <a:t>Are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we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late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www.glamquotes.com/wp-content/uploads/2011/11/too-l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581128"/>
            <a:ext cx="2041336" cy="1487066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15621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15621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2204864"/>
            <a:ext cx="3528392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are.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0" y="1556792"/>
            <a:ext cx="4176464" cy="13234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40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4000" dirty="0" err="1" smtClean="0">
                <a:latin typeface="Aharoni" pitchFamily="2" charset="-79"/>
                <a:cs typeface="Aharoni" pitchFamily="2" charset="-79"/>
              </a:rPr>
              <a:t>aren’t</a:t>
            </a:r>
            <a:r>
              <a:rPr lang="pt-BR" sz="4000" dirty="0" smtClean="0">
                <a:latin typeface="Aharoni" pitchFamily="2" charset="-79"/>
                <a:cs typeface="Aharoni" pitchFamily="2" charset="-79"/>
              </a:rPr>
              <a:t>.</a:t>
            </a:r>
            <a:endParaRPr lang="pt-BR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8" name="Picture 6" descr="http://www.ahajokes.com/cartoon/relax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140968"/>
            <a:ext cx="1777380" cy="1978816"/>
          </a:xfrm>
          <a:prstGeom prst="rect">
            <a:avLst/>
          </a:prstGeom>
          <a:noFill/>
        </p:spPr>
      </p:pic>
      <p:pic>
        <p:nvPicPr>
          <p:cNvPr id="28680" name="Picture 8" descr="http://www.melaniecookhypnotherapy.co.uk/images/relaxed-ba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192021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43608" y="908720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Are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you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from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Brazil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2348880"/>
            <a:ext cx="3528392" cy="923330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are.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6056" y="2132856"/>
            <a:ext cx="3528392" cy="1231106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aren’t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pt-BR" dirty="0"/>
          </a:p>
        </p:txBody>
      </p:sp>
      <p:pic>
        <p:nvPicPr>
          <p:cNvPr id="29698" name="Picture 2" descr="http://copa.imguol.com/2010/copadomundo/2010/07/02/torcedores-brasileiros-posam-para-fotos-antes-do-jogo-brasil-e-chile-em-johanesburgo-1278071636988_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2857500" cy="2857500"/>
          </a:xfrm>
          <a:prstGeom prst="rect">
            <a:avLst/>
          </a:prstGeom>
          <a:noFill/>
        </p:spPr>
      </p:pic>
      <p:pic>
        <p:nvPicPr>
          <p:cNvPr id="29700" name="Picture 4" descr="http://1.bp.blogspot.com/_fojR-1H96PE/SmS4ECjOAkI/AAAAAAAAEWs/1OTwhh37lMA/s400/0000001639-HINCHAS-FRANCESES9-5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-blhWzfVFUhU/TX8J0mhXMBI/AAAAAAAAAGg/p05KtSvfocM/s320/cute-hot-sexy-teen-vector-girl-girls-gossiping-celebrity-news-blog-site-gossip-chica-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611072" cy="3105523"/>
          </a:xfrm>
          <a:prstGeom prst="rect">
            <a:avLst/>
          </a:prstGeom>
          <a:noFill/>
        </p:spPr>
      </p:pic>
      <p:pic>
        <p:nvPicPr>
          <p:cNvPr id="30724" name="Picture 4" descr="http://www.hewsonlaw.com/storage/boys_fighting.gif?__SQUARESPACE_CACHEVERSION=1295484271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2939058" cy="2201294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83568" y="620688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Are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they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friends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?</a:t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2348880"/>
            <a:ext cx="3528392" cy="923330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pt-BR" sz="3600" dirty="0" err="1" smtClean="0">
                <a:latin typeface="Aharoni" pitchFamily="2" charset="-79"/>
                <a:cs typeface="Aharoni" pitchFamily="2" charset="-79"/>
              </a:rPr>
              <a:t>they</a:t>
            </a:r>
            <a:r>
              <a:rPr lang="pt-BR" sz="3600" dirty="0" smtClean="0">
                <a:latin typeface="Aharoni" pitchFamily="2" charset="-79"/>
                <a:cs typeface="Aharoni" pitchFamily="2" charset="-79"/>
              </a:rPr>
              <a:t> are.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76056" y="2132856"/>
            <a:ext cx="3528392" cy="1231106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they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./</a:t>
            </a:r>
          </a:p>
          <a:p>
            <a:pPr algn="ctr"/>
            <a:r>
              <a:rPr lang="pt-BR" sz="2800" dirty="0" smtClean="0">
                <a:latin typeface="Aharoni" pitchFamily="2" charset="-79"/>
                <a:cs typeface="Aharoni" pitchFamily="2" charset="-79"/>
              </a:rPr>
              <a:t>No,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they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dirty="0" err="1" smtClean="0">
                <a:latin typeface="Aharoni" pitchFamily="2" charset="-79"/>
                <a:cs typeface="Aharoni" pitchFamily="2" charset="-79"/>
              </a:rPr>
              <a:t>aren’t</a:t>
            </a:r>
            <a:r>
              <a:rPr lang="pt-BR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pt-BR" sz="8000" dirty="0" err="1" smtClean="0">
                <a:solidFill>
                  <a:srgbClr val="0000FF"/>
                </a:solidFill>
              </a:rPr>
              <a:t>The</a:t>
            </a:r>
            <a:r>
              <a:rPr lang="pt-BR" sz="8000" dirty="0" smtClean="0">
                <a:solidFill>
                  <a:srgbClr val="0000FF"/>
                </a:solidFill>
              </a:rPr>
              <a:t> </a:t>
            </a:r>
            <a:r>
              <a:rPr lang="pt-BR" sz="8000" dirty="0" err="1" smtClean="0">
                <a:solidFill>
                  <a:srgbClr val="0000FF"/>
                </a:solidFill>
              </a:rPr>
              <a:t>End</a:t>
            </a:r>
            <a:r>
              <a:rPr lang="pt-BR" sz="8000" dirty="0" smtClean="0">
                <a:solidFill>
                  <a:srgbClr val="0000FF"/>
                </a:solidFill>
              </a:rPr>
              <a:t/>
            </a:r>
            <a:br>
              <a:rPr lang="pt-BR" sz="8000" dirty="0" smtClean="0">
                <a:solidFill>
                  <a:srgbClr val="0000FF"/>
                </a:solidFill>
              </a:rPr>
            </a:br>
            <a:r>
              <a:rPr lang="pt-BR" sz="8000" dirty="0" smtClean="0">
                <a:solidFill>
                  <a:srgbClr val="0000FF"/>
                </a:solidFill>
              </a:rPr>
              <a:t/>
            </a:r>
            <a:br>
              <a:rPr lang="pt-BR" sz="8000" dirty="0" smtClean="0">
                <a:solidFill>
                  <a:srgbClr val="0000FF"/>
                </a:solidFill>
              </a:rPr>
            </a:br>
            <a:r>
              <a:rPr lang="pt-BR" sz="3200" dirty="0" err="1" smtClean="0">
                <a:solidFill>
                  <a:srgbClr val="0000FF"/>
                </a:solidFill>
              </a:rPr>
              <a:t>Thanks</a:t>
            </a:r>
            <a:r>
              <a:rPr lang="pt-BR" sz="3200" dirty="0" smtClean="0">
                <a:solidFill>
                  <a:srgbClr val="0000FF"/>
                </a:solidFill>
              </a:rPr>
              <a:t> for </a:t>
            </a:r>
            <a:r>
              <a:rPr lang="pt-BR" sz="3200" dirty="0" err="1" smtClean="0">
                <a:solidFill>
                  <a:srgbClr val="0000FF"/>
                </a:solidFill>
              </a:rPr>
              <a:t>watching</a:t>
            </a:r>
            <a:r>
              <a:rPr lang="pt-BR" sz="3200" dirty="0" smtClean="0">
                <a:solidFill>
                  <a:srgbClr val="0000FF"/>
                </a:solidFill>
              </a:rPr>
              <a:t>!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536" y="5301208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Adriana Pires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Affirmative</a:t>
            </a:r>
            <a:r>
              <a:rPr lang="pt-BR" sz="4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4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Form</a:t>
            </a:r>
            <a:endParaRPr lang="pt-BR" sz="48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pt-BR" sz="3600" dirty="0" smtClean="0"/>
              <a:t>I </a:t>
            </a:r>
            <a:r>
              <a:rPr lang="pt-BR" sz="3600" b="1" dirty="0" err="1" smtClean="0">
                <a:solidFill>
                  <a:srgbClr val="0000FF"/>
                </a:solidFill>
              </a:rPr>
              <a:t>am</a:t>
            </a:r>
            <a:endParaRPr lang="pt-BR" sz="3600" b="1" dirty="0" smtClean="0">
              <a:solidFill>
                <a:srgbClr val="0000FF"/>
              </a:solidFill>
            </a:endParaRP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</a:t>
            </a:r>
          </a:p>
          <a:p>
            <a:r>
              <a:rPr lang="pt-BR" sz="3600" dirty="0" smtClean="0"/>
              <a:t>He</a:t>
            </a:r>
            <a:r>
              <a:rPr lang="pt-BR" sz="3600" b="1" dirty="0" smtClean="0">
                <a:solidFill>
                  <a:srgbClr val="0000FF"/>
                </a:solidFill>
              </a:rPr>
              <a:t> is</a:t>
            </a:r>
          </a:p>
          <a:p>
            <a:r>
              <a:rPr lang="pt-BR" sz="3600" dirty="0" err="1" smtClean="0"/>
              <a:t>She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is</a:t>
            </a:r>
          </a:p>
          <a:p>
            <a:r>
              <a:rPr lang="pt-BR" sz="3600" dirty="0" smtClean="0"/>
              <a:t>It </a:t>
            </a:r>
            <a:r>
              <a:rPr lang="pt-BR" sz="3600" b="1" dirty="0" smtClean="0">
                <a:solidFill>
                  <a:srgbClr val="0000FF"/>
                </a:solidFill>
              </a:rPr>
              <a:t>is</a:t>
            </a:r>
          </a:p>
          <a:p>
            <a:r>
              <a:rPr lang="pt-BR" sz="3600" dirty="0" err="1" smtClean="0"/>
              <a:t>We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</a:t>
            </a:r>
          </a:p>
          <a:p>
            <a:r>
              <a:rPr lang="pt-BR" sz="3600" dirty="0" err="1" smtClean="0"/>
              <a:t>You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        </a:t>
            </a:r>
          </a:p>
          <a:p>
            <a:r>
              <a:rPr lang="pt-BR" sz="3600" dirty="0" err="1" smtClean="0"/>
              <a:t>They</a:t>
            </a:r>
            <a:r>
              <a:rPr lang="pt-BR" sz="3600" dirty="0" smtClean="0"/>
              <a:t> </a:t>
            </a:r>
            <a:r>
              <a:rPr lang="pt-BR" sz="3600" b="1" dirty="0" smtClean="0">
                <a:solidFill>
                  <a:srgbClr val="0000FF"/>
                </a:solidFill>
              </a:rPr>
              <a:t>are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eingmom3.com/wp-content/uploads/2011/04/m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20480" cy="5896274"/>
          </a:xfrm>
          <a:prstGeom prst="rect">
            <a:avLst/>
          </a:prstGeom>
          <a:noFill/>
        </p:spPr>
      </p:pic>
      <p:sp>
        <p:nvSpPr>
          <p:cNvPr id="6" name="Texto explicativo retangular com cantos arredondados 5"/>
          <p:cNvSpPr/>
          <p:nvPr/>
        </p:nvSpPr>
        <p:spPr>
          <a:xfrm>
            <a:off x="3635896" y="548680"/>
            <a:ext cx="5040560" cy="1008112"/>
          </a:xfrm>
          <a:prstGeom prst="wedgeRoundRectCallout">
            <a:avLst>
              <a:gd name="adj1" fmla="val -54091"/>
              <a:gd name="adj2" fmla="val 122969"/>
              <a:gd name="adj3" fmla="val 16667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07904" y="620688"/>
            <a:ext cx="4896544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7030A0"/>
                </a:solidFill>
              </a:rPr>
              <a:t>Hello</a:t>
            </a:r>
            <a:r>
              <a:rPr lang="pt-BR" b="1" dirty="0" smtClean="0">
                <a:solidFill>
                  <a:srgbClr val="7030A0"/>
                </a:solidFill>
              </a:rPr>
              <a:t>, I </a:t>
            </a:r>
            <a:r>
              <a:rPr lang="pt-BR" b="1" dirty="0" err="1" smtClean="0">
                <a:solidFill>
                  <a:srgbClr val="0000FF"/>
                </a:solidFill>
              </a:rPr>
              <a:t>am</a:t>
            </a:r>
            <a:r>
              <a:rPr lang="pt-BR" b="1" dirty="0" smtClean="0">
                <a:solidFill>
                  <a:srgbClr val="7030A0"/>
                </a:solidFill>
              </a:rPr>
              <a:t> Priscila.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retangular com cantos arredondados 2"/>
          <p:cNvSpPr/>
          <p:nvPr/>
        </p:nvSpPr>
        <p:spPr>
          <a:xfrm>
            <a:off x="2411760" y="548680"/>
            <a:ext cx="5328592" cy="1656184"/>
          </a:xfrm>
          <a:prstGeom prst="wedgeRoundRectCallout">
            <a:avLst>
              <a:gd name="adj1" fmla="val 12261"/>
              <a:gd name="adj2" fmla="val 12757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pt-BR" sz="4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are</a:t>
            </a:r>
            <a:r>
              <a:rPr lang="pt-BR" sz="4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very</a:t>
            </a:r>
            <a:r>
              <a:rPr lang="pt-BR" sz="4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beautiful</a:t>
            </a:r>
            <a:r>
              <a:rPr lang="pt-BR" sz="4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pt-BR" sz="4400" dirty="0">
              <a:noFill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770" name="Picture 2" descr="http://i3.squidoocdn.com/resize/squidoo_images/-1/lens18418012_1314578623speed-dating_cartoon_2.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456384" cy="2433294"/>
          </a:xfrm>
          <a:prstGeom prst="rect">
            <a:avLst/>
          </a:prstGeom>
          <a:noFill/>
        </p:spPr>
      </p:pic>
      <p:sp>
        <p:nvSpPr>
          <p:cNvPr id="5" name="Texto explicativo retangular com cantos arredondados 4"/>
          <p:cNvSpPr/>
          <p:nvPr/>
        </p:nvSpPr>
        <p:spPr>
          <a:xfrm>
            <a:off x="251520" y="2636912"/>
            <a:ext cx="3024336" cy="1008112"/>
          </a:xfrm>
          <a:prstGeom prst="wedgeRoundRectCallout">
            <a:avLst>
              <a:gd name="adj1" fmla="val 32943"/>
              <a:gd name="adj2" fmla="val 12156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Thank</a:t>
            </a:r>
            <a:r>
              <a:rPr lang="pt-BR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3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pt-BR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pt-BR" sz="3200" dirty="0">
              <a:noFill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642194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/>
              <a:t>He </a:t>
            </a:r>
            <a:r>
              <a:rPr lang="pt-BR" sz="6000" dirty="0" smtClean="0">
                <a:solidFill>
                  <a:srgbClr val="0000FF"/>
                </a:solidFill>
              </a:rPr>
              <a:t>is</a:t>
            </a:r>
            <a:r>
              <a:rPr lang="pt-BR" sz="6000" dirty="0" smtClean="0"/>
              <a:t>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president</a:t>
            </a:r>
            <a:r>
              <a:rPr lang="pt-BR" sz="6000" dirty="0" smtClean="0"/>
              <a:t> </a:t>
            </a:r>
            <a:r>
              <a:rPr lang="pt-BR" sz="6000" dirty="0" err="1" smtClean="0"/>
              <a:t>of</a:t>
            </a:r>
            <a:r>
              <a:rPr lang="pt-BR" sz="6000" dirty="0" smtClean="0"/>
              <a:t> </a:t>
            </a:r>
            <a:r>
              <a:rPr lang="pt-BR" sz="6000" dirty="0" err="1" smtClean="0"/>
              <a:t>the</a:t>
            </a:r>
            <a:r>
              <a:rPr lang="pt-BR" sz="6000" dirty="0" smtClean="0"/>
              <a:t> </a:t>
            </a:r>
            <a:r>
              <a:rPr lang="pt-BR" sz="6000" dirty="0" err="1" smtClean="0"/>
              <a:t>United</a:t>
            </a:r>
            <a:r>
              <a:rPr lang="pt-BR" sz="6000" dirty="0" smtClean="0"/>
              <a:t> States.</a:t>
            </a:r>
            <a:endParaRPr lang="pt-BR" sz="6000" dirty="0"/>
          </a:p>
        </p:txBody>
      </p:sp>
      <p:pic>
        <p:nvPicPr>
          <p:cNvPr id="33794" name="Picture 2" descr="http://pho.to/media/images/soft/press-cartoonizer-flir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16883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 err="1" smtClean="0"/>
              <a:t>She</a:t>
            </a:r>
            <a:r>
              <a:rPr lang="pt-BR" sz="6000" dirty="0" smtClean="0"/>
              <a:t> </a:t>
            </a:r>
            <a:r>
              <a:rPr lang="pt-BR" sz="6000" dirty="0" smtClean="0">
                <a:solidFill>
                  <a:srgbClr val="0000FF"/>
                </a:solidFill>
              </a:rPr>
              <a:t>is</a:t>
            </a:r>
            <a:r>
              <a:rPr lang="pt-BR" sz="6000" dirty="0" smtClean="0"/>
              <a:t> </a:t>
            </a:r>
            <a:r>
              <a:rPr lang="pt-BR" sz="6000" dirty="0" err="1" smtClean="0"/>
              <a:t>famous</a:t>
            </a:r>
            <a:r>
              <a:rPr lang="pt-BR" sz="6000" dirty="0" smtClean="0"/>
              <a:t> </a:t>
            </a:r>
            <a:r>
              <a:rPr lang="pt-BR" sz="6000" dirty="0" err="1" smtClean="0"/>
              <a:t>and</a:t>
            </a:r>
            <a:r>
              <a:rPr lang="pt-BR" sz="6000" dirty="0" smtClean="0"/>
              <a:t> </a:t>
            </a:r>
            <a:r>
              <a:rPr lang="pt-BR" sz="6000" dirty="0" err="1" smtClean="0"/>
              <a:t>rich</a:t>
            </a:r>
            <a:r>
              <a:rPr lang="pt-BR" sz="6000" dirty="0" smtClean="0"/>
              <a:t>.</a:t>
            </a:r>
            <a:endParaRPr lang="pt-BR" sz="6000" dirty="0"/>
          </a:p>
        </p:txBody>
      </p:sp>
      <p:pic>
        <p:nvPicPr>
          <p:cNvPr id="34818" name="Picture 2" descr="http://3.bp.blogspot.com/-y5_XaKeoWeA/TtOnuL0subI/AAAAAAAAA6Q/hisxROhpoB8/s1600/paris-hi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 smtClean="0"/>
              <a:t>It </a:t>
            </a:r>
            <a:r>
              <a:rPr lang="pt-BR" sz="6000" dirty="0" smtClean="0">
                <a:solidFill>
                  <a:srgbClr val="0000FF"/>
                </a:solidFill>
              </a:rPr>
              <a:t>is</a:t>
            </a:r>
            <a:r>
              <a:rPr lang="pt-BR" sz="6000" dirty="0" smtClean="0"/>
              <a:t> a </a:t>
            </a:r>
            <a:r>
              <a:rPr lang="pt-BR" sz="6000" dirty="0" err="1" smtClean="0"/>
              <a:t>wonderful</a:t>
            </a:r>
            <a:r>
              <a:rPr lang="pt-BR" sz="6000" dirty="0" smtClean="0"/>
              <a:t> </a:t>
            </a:r>
            <a:r>
              <a:rPr lang="pt-BR" sz="6000" dirty="0" err="1" smtClean="0"/>
              <a:t>film</a:t>
            </a:r>
            <a:r>
              <a:rPr lang="pt-BR" sz="6000" dirty="0" smtClean="0"/>
              <a:t>.</a:t>
            </a:r>
            <a:endParaRPr lang="pt-BR" sz="6000" dirty="0"/>
          </a:p>
        </p:txBody>
      </p:sp>
      <p:pic>
        <p:nvPicPr>
          <p:cNvPr id="35842" name="Picture 2" descr="http://tecnocracia.com.br/wp-content/uploads/2012/04/the-avengers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9001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s.123rf.com/400wm/400/400/diego_cervo/diego_cervo0903/diego_cervo090300065/4523718-two-young-women-talking-on-the-phone-at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272437" cy="4854352"/>
          </a:xfrm>
          <a:prstGeom prst="rect">
            <a:avLst/>
          </a:prstGeom>
          <a:noFill/>
        </p:spPr>
      </p:pic>
      <p:sp>
        <p:nvSpPr>
          <p:cNvPr id="4" name="Texto explicativo retangular com cantos arredondados 3"/>
          <p:cNvSpPr/>
          <p:nvPr/>
        </p:nvSpPr>
        <p:spPr>
          <a:xfrm>
            <a:off x="1907704" y="332656"/>
            <a:ext cx="5760640" cy="1368152"/>
          </a:xfrm>
          <a:prstGeom prst="wedgeRoundRectCallout">
            <a:avLst>
              <a:gd name="adj1" fmla="val -19133"/>
              <a:gd name="adj2" fmla="val 8159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 err="1" smtClean="0"/>
              <a:t>We</a:t>
            </a:r>
            <a:r>
              <a:rPr lang="pt-BR" sz="6000" dirty="0" smtClean="0"/>
              <a:t> </a:t>
            </a:r>
            <a:r>
              <a:rPr lang="pt-BR" sz="6000" dirty="0" smtClean="0">
                <a:solidFill>
                  <a:srgbClr val="0000FF"/>
                </a:solidFill>
              </a:rPr>
              <a:t>are</a:t>
            </a:r>
            <a:r>
              <a:rPr lang="pt-BR" sz="6000" dirty="0" smtClean="0"/>
              <a:t> </a:t>
            </a:r>
            <a:r>
              <a:rPr lang="pt-BR" sz="6000" dirty="0" err="1" smtClean="0"/>
              <a:t>at</a:t>
            </a:r>
            <a:r>
              <a:rPr lang="pt-BR" sz="6000" dirty="0" smtClean="0"/>
              <a:t> home.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557</Words>
  <Application>Microsoft Office PowerPoint</Application>
  <PresentationFormat>Apresentação na tela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Patrimônio Líquido</vt:lpstr>
      <vt:lpstr>Verb To Be</vt:lpstr>
      <vt:lpstr>Subject Pronouns</vt:lpstr>
      <vt:lpstr>Affirmative Form</vt:lpstr>
      <vt:lpstr>Hello, I am Priscila.</vt:lpstr>
      <vt:lpstr>Slide 5</vt:lpstr>
      <vt:lpstr>He is the president of the United States.</vt:lpstr>
      <vt:lpstr>She is famous and rich.</vt:lpstr>
      <vt:lpstr>It is a wonderful film.</vt:lpstr>
      <vt:lpstr>We are at home.</vt:lpstr>
      <vt:lpstr>They are brothers.</vt:lpstr>
      <vt:lpstr>Affirmative Sentences</vt:lpstr>
      <vt:lpstr>Affirmative Form and Contracted Form</vt:lpstr>
      <vt:lpstr>Affirmative Sentences – Contracted Forms</vt:lpstr>
      <vt:lpstr>Negative Form</vt:lpstr>
      <vt:lpstr>Negative Sentences</vt:lpstr>
      <vt:lpstr>Negative Form and Contracted Forms</vt:lpstr>
      <vt:lpstr>Interrogative Form</vt:lpstr>
      <vt:lpstr>Slide 18</vt:lpstr>
      <vt:lpstr>Are you American? </vt:lpstr>
      <vt:lpstr>Slide 20</vt:lpstr>
      <vt:lpstr>Slide 21</vt:lpstr>
      <vt:lpstr>Slide 22</vt:lpstr>
      <vt:lpstr>Slide 23</vt:lpstr>
      <vt:lpstr>Slide 24</vt:lpstr>
      <vt:lpstr>Slide 25</vt:lpstr>
      <vt:lpstr>The End  Thanks for watching!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</dc:creator>
  <cp:lastModifiedBy>Adriana</cp:lastModifiedBy>
  <cp:revision>32</cp:revision>
  <dcterms:created xsi:type="dcterms:W3CDTF">2012-05-16T19:21:49Z</dcterms:created>
  <dcterms:modified xsi:type="dcterms:W3CDTF">2012-05-17T18:20:41Z</dcterms:modified>
</cp:coreProperties>
</file>